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60" r:id="rId4"/>
    <p:sldId id="269" r:id="rId5"/>
    <p:sldId id="261" r:id="rId6"/>
    <p:sldId id="263" r:id="rId7"/>
    <p:sldId id="266" r:id="rId8"/>
    <p:sldId id="265" r:id="rId9"/>
    <p:sldId id="267" r:id="rId10"/>
    <p:sldId id="270" r:id="rId11"/>
    <p:sldId id="273" r:id="rId12"/>
    <p:sldId id="285" r:id="rId13"/>
    <p:sldId id="274" r:id="rId14"/>
    <p:sldId id="275" r:id="rId15"/>
    <p:sldId id="277" r:id="rId16"/>
    <p:sldId id="278" r:id="rId17"/>
    <p:sldId id="280" r:id="rId18"/>
    <p:sldId id="286" r:id="rId19"/>
  </p:sldIdLst>
  <p:sldSz cx="9144000" cy="6858000" type="screen4x3"/>
  <p:notesSz cx="6888163" cy="92281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3" d="100"/>
          <a:sy n="33" d="100"/>
        </p:scale>
        <p:origin x="-999" y="-79"/>
      </p:cViewPr>
      <p:guideLst>
        <p:guide orient="horz" pos="2160"/>
        <p:guide pos="28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4288" y="-36513"/>
            <a:ext cx="2971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762000">
              <a:defRPr sz="1000" i="1"/>
            </a:lvl1pPr>
          </a:lstStyle>
          <a:p>
            <a:endParaRPr lang="fr-FR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-36513"/>
            <a:ext cx="2971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762000">
              <a:defRPr sz="1000" i="1"/>
            </a:lvl1pPr>
          </a:lstStyle>
          <a:p>
            <a:endParaRPr lang="fr-F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3638" y="733425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8688" y="4384675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4288" y="8728075"/>
            <a:ext cx="2971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762000">
              <a:defRPr sz="1000" i="1"/>
            </a:lvl1pPr>
          </a:lstStyle>
          <a:p>
            <a:endParaRPr lang="fr-F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728075"/>
            <a:ext cx="2971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762000">
              <a:defRPr sz="1000" i="1"/>
            </a:lvl1pPr>
          </a:lstStyle>
          <a:p>
            <a:fld id="{0449DBC0-EF17-491E-819A-261AE0820426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870AE5-57C0-4850-8180-7BEE347FCB9B}" type="slidenum">
              <a:rPr lang="fr-FR"/>
              <a:pPr/>
              <a:t>1</a:t>
            </a:fld>
            <a:endParaRPr lang="fr-FR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D76443-4B22-4487-99FE-6F06A577DB89}" type="slidenum">
              <a:rPr lang="fr-FR"/>
              <a:pPr/>
              <a:t>2</a:t>
            </a:fld>
            <a:endParaRPr lang="fr-FR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91C20D-9774-471D-8A37-0DEDDA7DDDB3}" type="slidenum">
              <a:rPr lang="fr-FR"/>
              <a:pPr/>
              <a:t>3</a:t>
            </a:fld>
            <a:endParaRPr lang="fr-FR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76F681-EF5D-41E2-B2FD-73B97B2EA29A}" type="slidenum">
              <a:rPr lang="fr-FR"/>
              <a:pPr/>
              <a:t>4</a:t>
            </a:fld>
            <a:endParaRPr lang="fr-FR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559EB8-0626-4FB2-94AD-215327416B76}" type="slidenum">
              <a:rPr lang="fr-FR"/>
              <a:pPr/>
              <a:t>5</a:t>
            </a:fld>
            <a:endParaRPr lang="fr-FR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2F3885-2F58-4E1B-9D63-8001AB4B2D28}" type="slidenum">
              <a:rPr lang="fr-FR"/>
              <a:pPr/>
              <a:t>6</a:t>
            </a:fld>
            <a:endParaRPr lang="fr-FR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25672D-635F-4ABA-8ED4-F886D2D963FF}" type="slidenum">
              <a:rPr lang="fr-FR"/>
              <a:pPr/>
              <a:t>7</a:t>
            </a:fld>
            <a:endParaRPr lang="fr-FR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5C084C-2122-4EC2-8731-C05B07C07F5C}" type="slidenum">
              <a:rPr lang="fr-FR"/>
              <a:pPr/>
              <a:t>8</a:t>
            </a:fld>
            <a:endParaRPr lang="fr-FR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2057BF-3C9D-4509-87D2-70BA88675836}" type="slidenum">
              <a:rPr lang="fr-FR"/>
              <a:pPr/>
              <a:t>9</a:t>
            </a:fld>
            <a:endParaRPr lang="fr-FR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6CE12D-CB45-4DFB-9C48-4D6C8F938134}" type="slidenum">
              <a:rPr lang="fr-FR"/>
              <a:pPr/>
              <a:t>10</a:t>
            </a:fld>
            <a:endParaRPr lang="fr-FR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56AA3A-0B3C-4852-B19E-16BAE3EF2452}" type="slidenum">
              <a:rPr lang="fr-FR"/>
              <a:pPr/>
              <a:t>11</a:t>
            </a:fld>
            <a:endParaRPr lang="fr-FR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5635E5-318B-4161-9256-3CAE1AB8C1CA}" type="slidenum">
              <a:rPr lang="fr-FR"/>
              <a:pPr/>
              <a:t>12</a:t>
            </a:fld>
            <a:endParaRPr lang="fr-FR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D63AD7-4DA1-4A57-AAEA-D059BEBA28A5}" type="slidenum">
              <a:rPr lang="fr-FR"/>
              <a:pPr/>
              <a:t>13</a:t>
            </a:fld>
            <a:endParaRPr lang="fr-F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C89EF-195B-4A32-B986-DBFAEADC545A}" type="slidenum">
              <a:rPr lang="fr-FR"/>
              <a:pPr/>
              <a:t>14</a:t>
            </a:fld>
            <a:endParaRPr lang="fr-FR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CC40C3-4B44-44A6-9D0E-E84C811C5B29}" type="slidenum">
              <a:rPr lang="fr-FR"/>
              <a:pPr/>
              <a:t>15</a:t>
            </a:fld>
            <a:endParaRPr lang="fr-FR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56659F-15C2-4C98-A9BF-DDABFCED68A6}" type="slidenum">
              <a:rPr lang="fr-FR"/>
              <a:pPr/>
              <a:t>16</a:t>
            </a:fld>
            <a:endParaRPr lang="fr-FR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426871-510B-4862-9AE7-07A07903479E}" type="slidenum">
              <a:rPr lang="fr-FR"/>
              <a:pPr/>
              <a:t>17</a:t>
            </a:fld>
            <a:endParaRPr lang="fr-FR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426871-510B-4862-9AE7-07A07903479E}" type="slidenum">
              <a:rPr lang="fr-FR"/>
              <a:pPr/>
              <a:t>18</a:t>
            </a:fld>
            <a:endParaRPr lang="fr-FR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33425"/>
            <a:ext cx="4556125" cy="3416300"/>
          </a:xfrm>
          <a:ln cap="flat"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ACA693-D247-426C-AB29-7890B4AC439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C9F360-CFF5-4F3A-992C-41234B525D9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27847-3D82-4F95-A46F-CCBD868772C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BB92B-15A3-457F-B5C9-0A5E3368243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628F0-5331-44F7-9DBC-590C0334029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CD03D-3315-48F0-A590-F5822E88B12E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A57C8-DEFB-4D8E-B5E2-FBE860ADEA5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0255E5-E691-4AAE-B94D-D0CAE89B311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6E3C7F-BB65-4024-AD73-509106097CA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7368E-A40B-4A71-90BD-E146D755880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7AAA58-340C-483C-9155-0D4CA321F03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50000">
              <a:schemeClr val="accent1"/>
            </a:gs>
            <a:gs pos="100000">
              <a:schemeClr val="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defTabSz="762000"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defTabSz="762000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defTabSz="762000">
              <a:defRPr sz="1400"/>
            </a:lvl1pPr>
          </a:lstStyle>
          <a:p>
            <a:fld id="{AED19201-40A9-48C3-B7BD-6D995917E43B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7620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034" y="1500174"/>
            <a:ext cx="7958166" cy="2571768"/>
          </a:xfrm>
          <a:noFill/>
          <a:ln/>
        </p:spPr>
        <p:txBody>
          <a:bodyPr/>
          <a:lstStyle/>
          <a:p>
            <a:r>
              <a:rPr lang="fr-FR" dirty="0" smtClean="0">
                <a:latin typeface="Arial" pitchFamily="34" charset="0"/>
              </a:rPr>
              <a:t>Techniques pour </a:t>
            </a:r>
            <a:r>
              <a:rPr lang="fr-FR" dirty="0">
                <a:latin typeface="Arial" pitchFamily="34" charset="0"/>
              </a:rPr>
              <a:t>la gestion du stress </a:t>
            </a:r>
            <a:r>
              <a:rPr lang="fr-FR" dirty="0" smtClean="0">
                <a:latin typeface="Arial" pitchFamily="34" charset="0"/>
              </a:rPr>
              <a:t/>
            </a:r>
            <a:br>
              <a:rPr lang="fr-FR" dirty="0" smtClean="0">
                <a:latin typeface="Arial" pitchFamily="34" charset="0"/>
              </a:rPr>
            </a:br>
            <a:r>
              <a:rPr lang="fr-FR" dirty="0" smtClean="0">
                <a:latin typeface="Arial" pitchFamily="34" charset="0"/>
              </a:rPr>
              <a:t>et </a:t>
            </a:r>
            <a:r>
              <a:rPr lang="fr-FR" dirty="0">
                <a:latin typeface="Arial" pitchFamily="34" charset="0"/>
              </a:rPr>
              <a:t>l’apprentissage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A693-D247-426C-AB29-7890B4AC4393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990600"/>
            <a:ext cx="7772400" cy="1143000"/>
          </a:xfrm>
          <a:noFill/>
          <a:ln/>
        </p:spPr>
        <p:txBody>
          <a:bodyPr/>
          <a:lstStyle/>
          <a:p>
            <a:r>
              <a:rPr lang="fr-FR"/>
              <a:t>Définition du stress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286000"/>
            <a:ext cx="8458200" cy="1752600"/>
          </a:xfrm>
          <a:noFill/>
          <a:ln/>
        </p:spPr>
        <p:txBody>
          <a:bodyPr/>
          <a:lstStyle/>
          <a:p>
            <a:pPr marL="342900" indent="-342900"/>
            <a:r>
              <a:rPr lang="fr-FR" b="1"/>
              <a:t>La réaction de stress est positive</a:t>
            </a:r>
            <a:r>
              <a:rPr lang="fr-FR"/>
              <a:t> :</a:t>
            </a:r>
          </a:p>
          <a:p>
            <a:pPr marL="342900" indent="-342900"/>
            <a:r>
              <a:rPr lang="fr-FR"/>
              <a:t> c’est un syndrome d’adaptation.</a:t>
            </a:r>
          </a:p>
          <a:p>
            <a:pPr marL="342900" indent="-342900"/>
            <a:endParaRPr lang="fr-FR"/>
          </a:p>
          <a:p>
            <a:pPr marL="342900" indent="-342900"/>
            <a:r>
              <a:rPr lang="fr-FR"/>
              <a:t>Il survient de faits extérieurs (stresseurs)</a:t>
            </a:r>
          </a:p>
          <a:p>
            <a:pPr marL="342900" indent="-342900"/>
            <a:r>
              <a:rPr lang="fr-FR"/>
              <a:t> qui provoquent des tensions,</a:t>
            </a:r>
          </a:p>
          <a:p>
            <a:pPr marL="342900" indent="-342900"/>
            <a:r>
              <a:rPr lang="fr-FR"/>
              <a:t> des rétractions en nous (stressé).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A693-D247-426C-AB29-7890B4AC4393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2910" y="1142984"/>
            <a:ext cx="7924800" cy="1752600"/>
          </a:xfrm>
          <a:noFill/>
          <a:ln/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fr-FR" dirty="0"/>
              <a:t>Quand ces tensions sont </a:t>
            </a:r>
          </a:p>
          <a:p>
            <a:pPr marL="342900" indent="-342900"/>
            <a:r>
              <a:rPr lang="fr-FR" dirty="0"/>
              <a:t>trop nombreuses,</a:t>
            </a:r>
          </a:p>
          <a:p>
            <a:pPr marL="342900" indent="-342900"/>
            <a:r>
              <a:rPr lang="fr-FR" dirty="0"/>
              <a:t> trop intenses,</a:t>
            </a:r>
          </a:p>
          <a:p>
            <a:pPr marL="342900" indent="-342900"/>
            <a:r>
              <a:rPr lang="fr-FR" dirty="0"/>
              <a:t> trop rapprochées,</a:t>
            </a:r>
          </a:p>
          <a:p>
            <a:pPr marL="342900" indent="-342900"/>
            <a:r>
              <a:rPr lang="fr-FR" dirty="0"/>
              <a:t> </a:t>
            </a:r>
            <a:r>
              <a:rPr lang="fr-FR" sz="3600" b="1" dirty="0">
                <a:solidFill>
                  <a:srgbClr val="FF0033"/>
                </a:solidFill>
              </a:rPr>
              <a:t>la réaction de  stress devient négative</a:t>
            </a:r>
            <a:endParaRPr lang="fr-FR" sz="3600" b="1" dirty="0"/>
          </a:p>
          <a:p>
            <a:pPr marL="342900" indent="-342900"/>
            <a:r>
              <a:rPr lang="fr-FR" dirty="0"/>
              <a:t>et il faut changer quelque chose !!!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A693-D247-426C-AB29-7890B4AC4393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fr-FR"/>
              <a:t>Deux principaux mécanismes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noFill/>
          <a:ln/>
        </p:spPr>
        <p:txBody>
          <a:bodyPr/>
          <a:lstStyle/>
          <a:p>
            <a:r>
              <a:rPr lang="fr-FR"/>
              <a:t>Réaction physique</a:t>
            </a:r>
          </a:p>
          <a:p>
            <a:pPr>
              <a:buFontTx/>
              <a:buNone/>
            </a:pPr>
            <a:r>
              <a:rPr lang="fr-FR"/>
              <a:t>Stresseur</a:t>
            </a:r>
          </a:p>
          <a:p>
            <a:pPr>
              <a:buFontTx/>
              <a:buNone/>
            </a:pPr>
            <a:endParaRPr lang="fr-FR"/>
          </a:p>
          <a:p>
            <a:pPr>
              <a:buFontTx/>
              <a:buNone/>
            </a:pPr>
            <a:r>
              <a:rPr lang="fr-FR"/>
              <a:t>Hormones</a:t>
            </a:r>
          </a:p>
          <a:p>
            <a:pPr>
              <a:buFontTx/>
              <a:buNone/>
            </a:pPr>
            <a:endParaRPr lang="fr-FR"/>
          </a:p>
          <a:p>
            <a:pPr>
              <a:buFontTx/>
              <a:buNone/>
            </a:pPr>
            <a:r>
              <a:rPr lang="fr-FR"/>
              <a:t>Réactions somatiques</a:t>
            </a:r>
          </a:p>
          <a:p>
            <a:pPr>
              <a:buFontTx/>
              <a:buNone/>
            </a:pPr>
            <a:endParaRPr lang="fr-FR"/>
          </a:p>
          <a:p>
            <a:pPr>
              <a:buFontTx/>
              <a:buNone/>
            </a:pPr>
            <a:endParaRPr lang="fr-FR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981200"/>
            <a:ext cx="4114800" cy="4114800"/>
          </a:xfrm>
          <a:noFill/>
          <a:ln/>
        </p:spPr>
        <p:txBody>
          <a:bodyPr/>
          <a:lstStyle/>
          <a:p>
            <a:r>
              <a:rPr lang="fr-FR"/>
              <a:t>Réaction psychologique</a:t>
            </a:r>
          </a:p>
          <a:p>
            <a:pPr>
              <a:buFontTx/>
              <a:buNone/>
            </a:pPr>
            <a:r>
              <a:rPr lang="fr-FR"/>
              <a:t>Stresseur</a:t>
            </a:r>
          </a:p>
          <a:p>
            <a:pPr>
              <a:buFontTx/>
              <a:buNone/>
            </a:pPr>
            <a:endParaRPr lang="fr-FR"/>
          </a:p>
          <a:p>
            <a:pPr>
              <a:buFontTx/>
              <a:buNone/>
            </a:pPr>
            <a:r>
              <a:rPr lang="fr-FR"/>
              <a:t>Pensées</a:t>
            </a:r>
          </a:p>
          <a:p>
            <a:pPr>
              <a:buFontTx/>
              <a:buNone/>
            </a:pPr>
            <a:endParaRPr lang="fr-FR"/>
          </a:p>
          <a:p>
            <a:pPr>
              <a:buFontTx/>
              <a:buNone/>
            </a:pPr>
            <a:r>
              <a:rPr lang="fr-FR"/>
              <a:t>Réactions émotionnelles</a:t>
            </a:r>
          </a:p>
          <a:p>
            <a:pPr>
              <a:buFontTx/>
              <a:buNone/>
            </a:pPr>
            <a:r>
              <a:rPr lang="fr-FR"/>
              <a:t>et comportementales</a:t>
            </a: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1377950" y="3054350"/>
            <a:ext cx="444500" cy="444500"/>
          </a:xfrm>
          <a:prstGeom prst="downArrow">
            <a:avLst>
              <a:gd name="adj1" fmla="val 50000"/>
              <a:gd name="adj2" fmla="val 50005"/>
            </a:avLst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4806950" y="2978150"/>
            <a:ext cx="444500" cy="444500"/>
          </a:xfrm>
          <a:prstGeom prst="downArrow">
            <a:avLst>
              <a:gd name="adj1" fmla="val 50000"/>
              <a:gd name="adj2" fmla="val 5000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1377950" y="4044950"/>
            <a:ext cx="444500" cy="444500"/>
          </a:xfrm>
          <a:prstGeom prst="downArrow">
            <a:avLst>
              <a:gd name="adj1" fmla="val 50000"/>
              <a:gd name="adj2" fmla="val 5000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4806950" y="3968750"/>
            <a:ext cx="444500" cy="444500"/>
          </a:xfrm>
          <a:prstGeom prst="downArrow">
            <a:avLst>
              <a:gd name="adj1" fmla="val 50000"/>
              <a:gd name="adj2" fmla="val 5000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B92B-15A3-457F-B5C9-0A5E3368243A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fr-FR"/>
              <a:t>Les symptômes physiques</a:t>
            </a:r>
            <a:br>
              <a:rPr lang="fr-FR"/>
            </a:br>
            <a:r>
              <a:rPr lang="fr-FR"/>
              <a:t> « normaux » du stress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/>
              <a:t>augmentation de la fréquence et de la profondeur de la respiration,</a:t>
            </a:r>
          </a:p>
          <a:p>
            <a:r>
              <a:rPr lang="fr-FR"/>
              <a:t>augmentation de la fréquence cardiaque,</a:t>
            </a:r>
          </a:p>
          <a:p>
            <a:r>
              <a:rPr lang="fr-FR"/>
              <a:t>augmentation de la tension artérielle,</a:t>
            </a:r>
          </a:p>
          <a:p>
            <a:r>
              <a:rPr lang="fr-FR"/>
              <a:t>contraction de la rate</a:t>
            </a:r>
          </a:p>
          <a:p>
            <a:r>
              <a:rPr lang="fr-FR"/>
              <a:t>augmentation de la transpiration,</a:t>
            </a:r>
          </a:p>
          <a:p>
            <a:r>
              <a:rPr lang="fr-FR"/>
              <a:t>augmentation du tonus musculaire,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fr-FR"/>
              <a:t>et encore ...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/>
              <a:t>vaso-constriction,</a:t>
            </a:r>
          </a:p>
          <a:p>
            <a:r>
              <a:rPr lang="fr-FR"/>
              <a:t>dilatation pupillaire,</a:t>
            </a:r>
          </a:p>
          <a:p>
            <a:r>
              <a:rPr lang="fr-FR"/>
              <a:t>horripilation,</a:t>
            </a:r>
          </a:p>
          <a:p>
            <a:r>
              <a:rPr lang="fr-FR"/>
              <a:t>diminution du temps de coagulation,</a:t>
            </a:r>
          </a:p>
          <a:p>
            <a:r>
              <a:rPr lang="fr-FR"/>
              <a:t>importante sécrétion d’adrénaline et de corticoïde,</a:t>
            </a:r>
          </a:p>
          <a:p>
            <a:r>
              <a:rPr lang="fr-FR"/>
              <a:t>diminution de la motilité digestive,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z="1600" smtClean="0"/>
              <a:pPr/>
              <a:t>6</a:t>
            </a:fld>
            <a:endParaRPr lang="fr-FR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fr-FR"/>
              <a:t>mais quand c’est trop 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153400" cy="4114800"/>
          </a:xfrm>
          <a:noFill/>
          <a:ln/>
        </p:spPr>
        <p:txBody>
          <a:bodyPr/>
          <a:lstStyle/>
          <a:p>
            <a:r>
              <a:rPr lang="fr-FR"/>
              <a:t>douleurs : tête, nuque, épaules, dos, ventre...</a:t>
            </a:r>
          </a:p>
          <a:p>
            <a:r>
              <a:rPr lang="fr-FR"/>
              <a:t>pressions dans le thorax, tachycardie, diarrhées, problèmes digestifs...</a:t>
            </a:r>
          </a:p>
          <a:p>
            <a:r>
              <a:rPr lang="fr-FR"/>
              <a:t>inflammations : problèmes urinaires, crampes...</a:t>
            </a:r>
          </a:p>
          <a:p>
            <a:r>
              <a:rPr lang="fr-FR"/>
              <a:t>troubles du sommeil,</a:t>
            </a:r>
          </a:p>
          <a:p>
            <a:r>
              <a:rPr lang="fr-FR"/>
              <a:t>inappétence sexuelle, alimentaire</a:t>
            </a:r>
          </a:p>
          <a:p>
            <a:r>
              <a:rPr lang="fr-FR"/>
              <a:t>accomodisme : « bof ! », « c’est pas grave... »</a:t>
            </a:r>
          </a:p>
          <a:p>
            <a:r>
              <a:rPr lang="fr-FR"/>
              <a:t>...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0"/>
            <a:ext cx="7772400" cy="1143000"/>
          </a:xfrm>
          <a:noFill/>
          <a:ln/>
        </p:spPr>
        <p:txBody>
          <a:bodyPr/>
          <a:lstStyle/>
          <a:p>
            <a:r>
              <a:rPr lang="fr-FR"/>
              <a:t>Les personnes les plus dangereusement stressées ne reconnaissent pas leur stress !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D03D-3315-48F0-A590-F5822E88B12E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fr-FR"/>
              <a:t>Dans la réaction de stress on observe trois stades :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/>
              <a:t>l’alarmes, nous mobilisons nos ressources,</a:t>
            </a:r>
          </a:p>
          <a:p>
            <a:r>
              <a:rPr lang="fr-FR"/>
              <a:t>l’adaptation, application de nos ressources,</a:t>
            </a:r>
          </a:p>
          <a:p>
            <a:r>
              <a:rPr lang="fr-FR"/>
              <a:t>l’épuisement, l’organisme a utilisé tout son potentiel. </a:t>
            </a:r>
            <a:r>
              <a:rPr lang="fr-FR" sz="4000" b="1">
                <a:solidFill>
                  <a:srgbClr val="FF0033"/>
                </a:solidFill>
              </a:rPr>
              <a:t>Il lui faut se régénérer!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fr-FR"/>
              <a:t>Le stress n’est pas une maladie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/>
              <a:t>Seule l’exposition répétée ou prolongée peut conduire à la maladie, ou accentuer une maladie existante sur un terrain fragile.</a:t>
            </a:r>
          </a:p>
          <a:p>
            <a:r>
              <a:rPr lang="fr-FR"/>
              <a:t>L’important c’est l’analyse de la situation plus que la situation en elle-même.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  <a:ln/>
        </p:spPr>
        <p:txBody>
          <a:bodyPr/>
          <a:lstStyle/>
          <a:p>
            <a:r>
              <a:rPr lang="fr-FR" sz="6600"/>
              <a:t>Quelles solutions 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noFill/>
          <a:ln/>
        </p:spPr>
        <p:txBody>
          <a:bodyPr/>
          <a:lstStyle/>
          <a:p>
            <a:pPr marL="342900" indent="-342900"/>
            <a:r>
              <a:rPr lang="fr-FR"/>
              <a:t>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A693-D247-426C-AB29-7890B4AC4393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fr-FR"/>
              <a:t>De fausses solutions !!!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/>
              <a:t>Consommation de médicament</a:t>
            </a:r>
          </a:p>
          <a:p>
            <a:r>
              <a:rPr lang="fr-FR"/>
              <a:t>Consommation d’alcool</a:t>
            </a:r>
          </a:p>
          <a:p>
            <a:r>
              <a:rPr lang="fr-FR"/>
              <a:t>Consommation de tabac</a:t>
            </a:r>
          </a:p>
          <a:p>
            <a:r>
              <a:rPr lang="fr-FR"/>
              <a:t>Consommation de « drogues »</a:t>
            </a:r>
          </a:p>
          <a:p>
            <a:r>
              <a:rPr lang="fr-FR"/>
              <a:t>...</a:t>
            </a:r>
          </a:p>
          <a:p>
            <a:pPr algn="ctr">
              <a:buFontTx/>
              <a:buNone/>
            </a:pPr>
            <a:r>
              <a:rPr lang="fr-FR"/>
              <a:t>Ne s’occupe pas des causes !</a:t>
            </a:r>
          </a:p>
          <a:p>
            <a:pPr algn="ctr">
              <a:buFontTx/>
              <a:buNone/>
            </a:pPr>
            <a:r>
              <a:rPr lang="fr-FR"/>
              <a:t>Donc ne résout rien 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fr-FR"/>
              <a:t>Le YOGA</a:t>
            </a:r>
            <a:br>
              <a:rPr lang="fr-FR"/>
            </a:br>
            <a:r>
              <a:rPr lang="fr-FR"/>
              <a:t> une aide</a:t>
            </a:r>
            <a:br>
              <a:rPr lang="fr-FR"/>
            </a:br>
            <a:r>
              <a:rPr lang="fr-FR"/>
              <a:t>un outil de prévention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8763000" cy="4114800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fr-FR"/>
          </a:p>
          <a:p>
            <a:r>
              <a:rPr lang="fr-FR"/>
              <a:t>discipline née en Inde</a:t>
            </a:r>
          </a:p>
          <a:p>
            <a:r>
              <a:rPr lang="fr-FR"/>
              <a:t>à l’origine discipline spirituelle</a:t>
            </a:r>
          </a:p>
          <a:p>
            <a:r>
              <a:rPr lang="fr-FR"/>
              <a:t>mais aussi source de santé, de calme, de paix intérieure et d’harmonie avec l’environnement</a:t>
            </a:r>
          </a:p>
          <a:p>
            <a:pPr algn="ctr">
              <a:buFontTx/>
              <a:buNone/>
            </a:pPr>
            <a:r>
              <a:rPr lang="fr-FR" i="1">
                <a:solidFill>
                  <a:schemeClr val="tx2"/>
                </a:solidFill>
              </a:rPr>
              <a:t>«Le yoga est la science</a:t>
            </a:r>
          </a:p>
          <a:p>
            <a:pPr algn="ctr">
              <a:buFontTx/>
              <a:buNone/>
            </a:pPr>
            <a:r>
              <a:rPr lang="fr-FR" i="1">
                <a:solidFill>
                  <a:schemeClr val="tx2"/>
                </a:solidFill>
              </a:rPr>
              <a:t> de la juste manière de vivre»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fr-FR" sz="2800"/>
              <a:t>	Swami Satyananda</a:t>
            </a:r>
            <a:endParaRPr lang="fr-FR"/>
          </a:p>
          <a:p>
            <a:pPr>
              <a:buFontTx/>
              <a:buNone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fr-FR"/>
              <a:t>Les techniques de YOGA :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/>
              <a:t>les </a:t>
            </a:r>
            <a:r>
              <a:rPr lang="fr-FR" b="1"/>
              <a:t>asanas</a:t>
            </a:r>
            <a:r>
              <a:rPr lang="fr-FR"/>
              <a:t> (postures dynamiques ou statiques)</a:t>
            </a:r>
          </a:p>
          <a:p>
            <a:r>
              <a:rPr lang="fr-FR"/>
              <a:t>les </a:t>
            </a:r>
            <a:r>
              <a:rPr lang="fr-FR" b="1"/>
              <a:t>pranayamas</a:t>
            </a:r>
            <a:r>
              <a:rPr lang="fr-FR"/>
              <a:t> (exercices respiratoires)</a:t>
            </a:r>
          </a:p>
          <a:p>
            <a:r>
              <a:rPr lang="fr-FR"/>
              <a:t>la </a:t>
            </a:r>
            <a:r>
              <a:rPr lang="fr-FR" b="1"/>
              <a:t>relaxation</a:t>
            </a:r>
            <a:endParaRPr lang="fr-FR"/>
          </a:p>
          <a:p>
            <a:r>
              <a:rPr lang="fr-FR"/>
              <a:t>la </a:t>
            </a:r>
            <a:r>
              <a:rPr lang="fr-FR" b="1"/>
              <a:t>méditation</a:t>
            </a:r>
            <a:r>
              <a:rPr lang="fr-FR"/>
              <a:t> (concentration)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fr-FR"/>
              <a:t>Comment agit le YOGA?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/>
              <a:t>sur le plan physique</a:t>
            </a:r>
          </a:p>
          <a:p>
            <a:r>
              <a:rPr lang="fr-FR"/>
              <a:t>sur le plan énergétique</a:t>
            </a:r>
          </a:p>
          <a:p>
            <a:r>
              <a:rPr lang="fr-FR"/>
              <a:t>sur le plan mental </a:t>
            </a:r>
            <a:r>
              <a:rPr lang="fr-FR" sz="2800"/>
              <a:t>(pensée, émotion, mémoire, conscience de soi)</a:t>
            </a:r>
            <a:endParaRPr lang="fr-FR"/>
          </a:p>
          <a:p>
            <a:r>
              <a:rPr lang="fr-FR"/>
              <a:t>sur le plan psychique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924800" cy="4038600"/>
          </a:xfrm>
          <a:noFill/>
          <a:ln/>
        </p:spPr>
        <p:txBody>
          <a:bodyPr/>
          <a:lstStyle/>
          <a:p>
            <a:r>
              <a:rPr lang="fr-FR" sz="3600"/>
              <a:t>Une séance de yoga est un contexte favorable pour s’entraîner à être</a:t>
            </a:r>
            <a:br>
              <a:rPr lang="fr-FR" sz="3600"/>
            </a:br>
            <a:r>
              <a:rPr lang="fr-FR" sz="3600"/>
              <a:t> plus conscient de soi</a:t>
            </a:r>
            <a:br>
              <a:rPr lang="fr-FR" sz="3600"/>
            </a:br>
            <a:r>
              <a:rPr lang="fr-FR" sz="3600"/>
              <a:t> sur tout les plans</a:t>
            </a:r>
            <a:br>
              <a:rPr lang="fr-FR" sz="3600"/>
            </a:br>
            <a:r>
              <a:rPr lang="fr-FR" sz="3600"/>
              <a:t/>
            </a:r>
            <a:br>
              <a:rPr lang="fr-FR" sz="3600"/>
            </a:br>
            <a:r>
              <a:rPr lang="fr-FR" sz="3600"/>
              <a:t> </a:t>
            </a:r>
            <a:r>
              <a:rPr lang="fr-FR"/>
              <a:t>Cultiver l’état de témoin, d’observateur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5181600"/>
            <a:ext cx="7848600" cy="9144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fr-FR"/>
              <a:t>Je respire et je suis conscient que je respire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  <a:ln/>
        </p:spPr>
        <p:txBody>
          <a:bodyPr/>
          <a:lstStyle/>
          <a:p>
            <a:pPr>
              <a:lnSpc>
                <a:spcPct val="110000"/>
              </a:lnSpc>
            </a:pPr>
            <a:r>
              <a:rPr lang="fr-FR"/>
              <a:t>Le Yoga et l’apprentissage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5029200"/>
          </a:xfrm>
          <a:noFill/>
          <a:ln/>
        </p:spPr>
        <p:txBody>
          <a:bodyPr/>
          <a:lstStyle/>
          <a:p>
            <a:r>
              <a:rPr lang="fr-FR" dirty="0"/>
              <a:t>le stress mal géré limite les capacités </a:t>
            </a:r>
            <a:r>
              <a:rPr lang="fr-FR" dirty="0" smtClean="0"/>
              <a:t>d’apprentissage</a:t>
            </a:r>
          </a:p>
          <a:p>
            <a:r>
              <a:rPr lang="fr-FR" dirty="0" smtClean="0"/>
              <a:t>Le Yoga</a:t>
            </a:r>
            <a:endParaRPr lang="fr-FR" dirty="0"/>
          </a:p>
          <a:p>
            <a:pPr lvl="1"/>
            <a:r>
              <a:rPr lang="fr-FR" dirty="0"/>
              <a:t>améliore la concentration, la </a:t>
            </a:r>
            <a:r>
              <a:rPr lang="fr-FR" dirty="0" smtClean="0"/>
              <a:t>vigilance</a:t>
            </a:r>
          </a:p>
          <a:p>
            <a:endParaRPr lang="fr-FR" dirty="0"/>
          </a:p>
          <a:p>
            <a:pPr lvl="1"/>
            <a:r>
              <a:rPr lang="fr-FR" dirty="0"/>
              <a:t>développe la capacité à </a:t>
            </a:r>
            <a:r>
              <a:rPr lang="fr-FR" dirty="0" smtClean="0"/>
              <a:t>visualiser</a:t>
            </a:r>
          </a:p>
          <a:p>
            <a:endParaRPr lang="fr-FR" dirty="0"/>
          </a:p>
          <a:p>
            <a:pPr lvl="1"/>
            <a:r>
              <a:rPr lang="fr-FR" dirty="0"/>
              <a:t>favorise la créativité et l’ouverture </a:t>
            </a:r>
            <a:r>
              <a:rPr lang="fr-FR" dirty="0" smtClean="0"/>
              <a:t>d’esprit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  <a:ln/>
        </p:spPr>
        <p:txBody>
          <a:bodyPr/>
          <a:lstStyle/>
          <a:p>
            <a:pPr>
              <a:lnSpc>
                <a:spcPct val="110000"/>
              </a:lnSpc>
            </a:pPr>
            <a:r>
              <a:rPr lang="fr-FR"/>
              <a:t>Le Yoga et l’apprentissage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5029200"/>
          </a:xfrm>
          <a:noFill/>
          <a:ln/>
        </p:spPr>
        <p:txBody>
          <a:bodyPr/>
          <a:lstStyle/>
          <a:p>
            <a:r>
              <a:rPr lang="fr-FR" dirty="0" smtClean="0"/>
              <a:t>Le Yoga</a:t>
            </a:r>
          </a:p>
          <a:p>
            <a:pPr lvl="1"/>
            <a:r>
              <a:rPr lang="fr-FR" dirty="0" smtClean="0"/>
              <a:t>améliore </a:t>
            </a:r>
            <a:r>
              <a:rPr lang="fr-FR" dirty="0"/>
              <a:t>la </a:t>
            </a:r>
            <a:r>
              <a:rPr lang="fr-FR" dirty="0" smtClean="0"/>
              <a:t>mémoire</a:t>
            </a:r>
          </a:p>
          <a:p>
            <a:endParaRPr lang="fr-FR" dirty="0"/>
          </a:p>
          <a:p>
            <a:pPr lvl="1"/>
            <a:r>
              <a:rPr lang="fr-FR" dirty="0"/>
              <a:t>permet de mieux exploiter son </a:t>
            </a:r>
            <a:r>
              <a:rPr lang="fr-FR" dirty="0" smtClean="0"/>
              <a:t>potentiel</a:t>
            </a:r>
          </a:p>
          <a:p>
            <a:endParaRPr lang="fr-FR" dirty="0"/>
          </a:p>
          <a:p>
            <a:pPr lvl="1"/>
            <a:r>
              <a:rPr lang="fr-FR" dirty="0"/>
              <a:t>améliore la confiance en </a:t>
            </a:r>
            <a:r>
              <a:rPr lang="fr-FR" dirty="0" smtClean="0"/>
              <a:t>soi</a:t>
            </a:r>
          </a:p>
          <a:p>
            <a:endParaRPr lang="fr-FR" dirty="0"/>
          </a:p>
          <a:p>
            <a:pPr lvl="1"/>
            <a:r>
              <a:rPr lang="fr-FR" dirty="0"/>
              <a:t>créer la synergie cerveau droit et gauche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360-CFF5-4F3A-992C-41234B525D9C}" type="slidenum">
              <a:rPr lang="fr-FR" smtClean="0"/>
              <a:pPr/>
              <a:t>18</a:t>
            </a:fld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554</Words>
  <Application>Microsoft PowerPoint</Application>
  <PresentationFormat>Affichage à l'écran (4:3)</PresentationFormat>
  <Paragraphs>141</Paragraphs>
  <Slides>18</Slides>
  <Notes>18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Modèle par défaut</vt:lpstr>
      <vt:lpstr>Techniques pour la gestion du stress  et l’apprentissage</vt:lpstr>
      <vt:lpstr>Définition du stress</vt:lpstr>
      <vt:lpstr>Diapositive 3</vt:lpstr>
      <vt:lpstr>Deux principaux mécanismes</vt:lpstr>
      <vt:lpstr>Les symptômes physiques  « normaux » du stress</vt:lpstr>
      <vt:lpstr>et encore ...</vt:lpstr>
      <vt:lpstr>mais quand c’est trop :</vt:lpstr>
      <vt:lpstr>Les personnes les plus dangereusement stressées ne reconnaissent pas leur stress !</vt:lpstr>
      <vt:lpstr>Dans la réaction de stress on observe trois stades :</vt:lpstr>
      <vt:lpstr>Le stress n’est pas une maladie</vt:lpstr>
      <vt:lpstr>Quelles solutions ?</vt:lpstr>
      <vt:lpstr>De fausses solutions !!!</vt:lpstr>
      <vt:lpstr>Le YOGA  une aide un outil de prévention</vt:lpstr>
      <vt:lpstr>Les techniques de YOGA : </vt:lpstr>
      <vt:lpstr>Comment agit le YOGA?</vt:lpstr>
      <vt:lpstr>Une séance de yoga est un contexte favorable pour s’entraîner à être  plus conscient de soi  sur tout les plans   Cultiver l’état de témoin, d’observateur</vt:lpstr>
      <vt:lpstr>Le Yoga et l’apprentissage</vt:lpstr>
      <vt:lpstr>Le Yoga et l’apprentissage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YOGA : une aide pour la gestion du Stress et l'apprentissage</dc:title>
  <dc:creator>Faure Lilian.</dc:creator>
  <cp:lastModifiedBy>SAAB</cp:lastModifiedBy>
  <cp:revision>25</cp:revision>
  <cp:lastPrinted>2003-10-07T10:47:56Z</cp:lastPrinted>
  <dcterms:created xsi:type="dcterms:W3CDTF">2003-09-20T08:10:34Z</dcterms:created>
  <dcterms:modified xsi:type="dcterms:W3CDTF">2012-01-23T21:44:32Z</dcterms:modified>
</cp:coreProperties>
</file>